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5" Type="http://schemas.openxmlformats.org/officeDocument/2006/relationships/custom-properties" Target="docProps/custom.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sldIdLst>
    <p:sldId id="260" r:id="rId2"/>
    <p:sldId id="261" r:id="rId3"/>
    <p:sldId id="280" r:id="rId4"/>
    <p:sldId id="266" r:id="rId5"/>
    <p:sldId id="267" r:id="rId6"/>
    <p:sldId id="268" r:id="rId7"/>
    <p:sldId id="257" r:id="rId8"/>
    <p:sldId id="279" r:id="rId9"/>
    <p:sldId id="270" r:id="rId10"/>
    <p:sldId id="278" r:id="rId11"/>
    <p:sldId id="277" r:id="rId12"/>
    <p:sldId id="276" r:id="rId13"/>
    <p:sldId id="265" r:id="rId14"/>
    <p:sldId id="275" r:id="rId15"/>
    <p:sldId id="274" r:id="rId16"/>
    <p:sldId id="273" r:id="rId17"/>
    <p:sldId id="272" r:id="rId18"/>
    <p:sldId id="281" r:id="rId19"/>
    <p:sldId id="271" r:id="rId20"/>
    <p:sldId id="285" r:id="rId21"/>
    <p:sldId id="283" r:id="rId22"/>
  </p:sldIdLst>
  <p:sldSz cx="9144000" cy="6858000" type="screen4x3"/>
  <p:notesSz cx="6858000" cy="9144000"/>
  <p:defaultTextStyle>
    <a:defPPr>
      <a:defRPr lang="en-US"/>
    </a:defPPr>
    <a:lvl1pPr algn="l" rtl="0" fontAlgn="base">
      <a:spcBef>
        <a:spcPct val="0"/>
      </a:spcBef>
      <a:spcAft>
        <a:spcPct val="0"/>
      </a:spcAft>
      <a:buFont typeface="Arial" pitchFamily="34" charset="0"/>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buFont typeface="Arial" pitchFamily="34" charset="0"/>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buFont typeface="Arial" pitchFamily="34" charset="0"/>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buFont typeface="Arial" pitchFamily="34" charset="0"/>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buFont typeface="Arial" pitchFamily="34" charset="0"/>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59">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07" autoAdjust="0"/>
    <p:restoredTop sz="94660"/>
  </p:normalViewPr>
  <p:slideViewPr>
    <p:cSldViewPr snapToObjects="1">
      <p:cViewPr>
        <p:scale>
          <a:sx n="96" d="100"/>
          <a:sy n="96" d="100"/>
        </p:scale>
        <p:origin x="-528" y="1092"/>
      </p:cViewPr>
      <p:guideLst>
        <p:guide orient="horz" pos="2159"/>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tableStyles" Target="tableStyle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presProps" Target="pres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4BFA18D-0535-4505-BE59-0DBF3A828C9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FB65E98-0BBE-4DAB-A57C-39520593BC3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B904A36-88CE-4DBA-80E0-56E01FE13AB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C92F066-969F-4D40-B078-5C2112C9D59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B6159C5-FF01-4222-97A9-F4EAF95E429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A52D0B8-7974-46A3-819A-517F0E44D79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91D80EC-EC4A-48E4-A435-AD78F364CE3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78D402A-A2D0-441D-8C7B-AA57655D47B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04BF617-82BA-4B2D-B8A1-4055E04FA3A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E7D4C54-864D-4913-905E-7D7CF939898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950C21A-C47F-43DB-B29A-E8679A03CC9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0"/>
            <a:endParaRPr lang="en-US"/>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b="1"/>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b="1"/>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b="1"/>
            </a:lvl1pPr>
          </a:lstStyle>
          <a:p>
            <a:fld id="{65D193E2-D2D3-4C2D-BEB1-1C3440C84CC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宋体" pitchFamily="2" charset="-122"/>
        </a:defRPr>
      </a:lvl2pPr>
      <a:lvl3pPr algn="ctr" rtl="0" eaLnBrk="0" fontAlgn="base" hangingPunct="0">
        <a:spcBef>
          <a:spcPct val="0"/>
        </a:spcBef>
        <a:spcAft>
          <a:spcPct val="0"/>
        </a:spcAft>
        <a:defRPr sz="4400">
          <a:solidFill>
            <a:schemeClr val="tx2"/>
          </a:solidFill>
          <a:latin typeface="Arial" pitchFamily="34" charset="0"/>
          <a:ea typeface="宋体" pitchFamily="2" charset="-122"/>
        </a:defRPr>
      </a:lvl3pPr>
      <a:lvl4pPr algn="ctr" rtl="0" eaLnBrk="0" fontAlgn="base" hangingPunct="0">
        <a:spcBef>
          <a:spcPct val="0"/>
        </a:spcBef>
        <a:spcAft>
          <a:spcPct val="0"/>
        </a:spcAft>
        <a:defRPr sz="4400">
          <a:solidFill>
            <a:schemeClr val="tx2"/>
          </a:solidFill>
          <a:latin typeface="Arial" pitchFamily="34" charset="0"/>
          <a:ea typeface="宋体" pitchFamily="2" charset="-122"/>
        </a:defRPr>
      </a:lvl4pPr>
      <a:lvl5pPr algn="ctr" rtl="0" eaLnBrk="0" fontAlgn="base" hangingPunct="0">
        <a:spcBef>
          <a:spcPct val="0"/>
        </a:spcBef>
        <a:spcAft>
          <a:spcPct val="0"/>
        </a:spcAft>
        <a:defRPr sz="4400">
          <a:solidFill>
            <a:schemeClr val="tx2"/>
          </a:solidFill>
          <a:latin typeface="Arial" pitchFamily="34" charset="0"/>
          <a:ea typeface="宋体" pitchFamily="2" charset="-122"/>
        </a:defRPr>
      </a:lvl5pPr>
      <a:lvl6pPr marL="457200" algn="ctr" rtl="0" eaLnBrk="0" fontAlgn="base" hangingPunct="0">
        <a:spcBef>
          <a:spcPct val="0"/>
        </a:spcBef>
        <a:spcAft>
          <a:spcPct val="0"/>
        </a:spcAft>
        <a:defRPr sz="4400">
          <a:solidFill>
            <a:schemeClr val="tx2"/>
          </a:solidFill>
          <a:latin typeface="Arial" pitchFamily="34" charset="0"/>
          <a:ea typeface="宋体" pitchFamily="2" charset="-122"/>
        </a:defRPr>
      </a:lvl6pPr>
      <a:lvl7pPr marL="914400" algn="ctr" rtl="0" eaLnBrk="0" fontAlgn="base" hangingPunct="0">
        <a:spcBef>
          <a:spcPct val="0"/>
        </a:spcBef>
        <a:spcAft>
          <a:spcPct val="0"/>
        </a:spcAft>
        <a:defRPr sz="4400">
          <a:solidFill>
            <a:schemeClr val="tx2"/>
          </a:solidFill>
          <a:latin typeface="Arial" pitchFamily="34" charset="0"/>
          <a:ea typeface="宋体" pitchFamily="2" charset="-122"/>
        </a:defRPr>
      </a:lvl7pPr>
      <a:lvl8pPr marL="1371600" algn="ctr" rtl="0" eaLnBrk="0" fontAlgn="base" hangingPunct="0">
        <a:spcBef>
          <a:spcPct val="0"/>
        </a:spcBef>
        <a:spcAft>
          <a:spcPct val="0"/>
        </a:spcAft>
        <a:defRPr sz="4400">
          <a:solidFill>
            <a:schemeClr val="tx2"/>
          </a:solidFill>
          <a:latin typeface="Arial" pitchFamily="34" charset="0"/>
          <a:ea typeface="宋体" pitchFamily="2" charset="-122"/>
        </a:defRPr>
      </a:lvl8pPr>
      <a:lvl9pPr marL="1828800" algn="ctr" rtl="0" eaLnBrk="0" fontAlgn="base" hangingPunct="0">
        <a:spcBef>
          <a:spcPct val="0"/>
        </a:spcBef>
        <a:spcAft>
          <a:spcPct val="0"/>
        </a:spcAft>
        <a:defRPr sz="4400">
          <a:solidFill>
            <a:schemeClr val="tx2"/>
          </a:solidFill>
          <a:latin typeface="Arial" pitchFamily="34" charset="0"/>
          <a:ea typeface="宋体"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3200">
          <a:solidFill>
            <a:schemeClr val="tx1"/>
          </a:solidFill>
          <a:latin typeface="+mn-lt"/>
          <a:ea typeface="+mn-ea"/>
        </a:defRPr>
      </a:lvl2pPr>
      <a:lvl3pPr marL="1143000" indent="-228600" algn="l" rtl="0" eaLnBrk="0" fontAlgn="base" hangingPunct="0">
        <a:spcBef>
          <a:spcPct val="20000"/>
        </a:spcBef>
        <a:spcAft>
          <a:spcPct val="0"/>
        </a:spcAft>
        <a:buChar char="•"/>
        <a:defRPr sz="3200">
          <a:solidFill>
            <a:schemeClr val="tx1"/>
          </a:solidFill>
          <a:latin typeface="+mn-lt"/>
          <a:ea typeface="+mn-ea"/>
        </a:defRPr>
      </a:lvl3pPr>
      <a:lvl4pPr marL="1600200" indent="-228600" algn="l" rtl="0" eaLnBrk="0" fontAlgn="base" hangingPunct="0">
        <a:spcBef>
          <a:spcPct val="20000"/>
        </a:spcBef>
        <a:spcAft>
          <a:spcPct val="0"/>
        </a:spcAft>
        <a:buChar char="–"/>
        <a:defRPr sz="3200">
          <a:solidFill>
            <a:schemeClr val="tx1"/>
          </a:solidFill>
          <a:latin typeface="+mn-lt"/>
          <a:ea typeface="+mn-ea"/>
        </a:defRPr>
      </a:lvl4pPr>
      <a:lvl5pPr marL="2057400" indent="-228600" algn="l" rtl="0" eaLnBrk="0" fontAlgn="base" hangingPunct="0">
        <a:spcBef>
          <a:spcPct val="20000"/>
        </a:spcBef>
        <a:spcAft>
          <a:spcPct val="0"/>
        </a:spcAft>
        <a:buChar char="»"/>
        <a:defRPr sz="3200">
          <a:solidFill>
            <a:schemeClr val="tx1"/>
          </a:solidFill>
          <a:latin typeface="+mn-lt"/>
          <a:ea typeface="+mn-ea"/>
        </a:defRPr>
      </a:lvl5pPr>
      <a:lvl6pPr marL="2514600" indent="-228600" algn="l" rtl="0" eaLnBrk="0" fontAlgn="base" hangingPunct="0">
        <a:spcBef>
          <a:spcPct val="20000"/>
        </a:spcBef>
        <a:spcAft>
          <a:spcPct val="0"/>
        </a:spcAft>
        <a:buChar char="»"/>
        <a:defRPr sz="3200">
          <a:solidFill>
            <a:schemeClr val="tx1"/>
          </a:solidFill>
          <a:latin typeface="+mn-lt"/>
          <a:ea typeface="+mn-ea"/>
        </a:defRPr>
      </a:lvl6pPr>
      <a:lvl7pPr marL="2971800" indent="-228600" algn="l" rtl="0" eaLnBrk="0" fontAlgn="base" hangingPunct="0">
        <a:spcBef>
          <a:spcPct val="20000"/>
        </a:spcBef>
        <a:spcAft>
          <a:spcPct val="0"/>
        </a:spcAft>
        <a:buChar char="»"/>
        <a:defRPr sz="3200">
          <a:solidFill>
            <a:schemeClr val="tx1"/>
          </a:solidFill>
          <a:latin typeface="+mn-lt"/>
          <a:ea typeface="+mn-ea"/>
        </a:defRPr>
      </a:lvl7pPr>
      <a:lvl8pPr marL="3429000" indent="-228600" algn="l" rtl="0" eaLnBrk="0" fontAlgn="base" hangingPunct="0">
        <a:spcBef>
          <a:spcPct val="20000"/>
        </a:spcBef>
        <a:spcAft>
          <a:spcPct val="0"/>
        </a:spcAft>
        <a:buChar char="»"/>
        <a:defRPr sz="3200">
          <a:solidFill>
            <a:schemeClr val="tx1"/>
          </a:solidFill>
          <a:latin typeface="+mn-lt"/>
          <a:ea typeface="+mn-ea"/>
        </a:defRPr>
      </a:lvl8pPr>
      <a:lvl9pPr marL="3886200" indent="-228600" algn="l" rtl="0" eaLnBrk="0" fontAlgn="base" hangingPunct="0">
        <a:spcBef>
          <a:spcPct val="20000"/>
        </a:spcBef>
        <a:spcAft>
          <a:spcPct val="0"/>
        </a:spcAft>
        <a:buChar char="»"/>
        <a:defRPr sz="3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jpeg"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8229600" cy="3511552"/>
          </a:xfrm>
        </p:spPr>
        <p:txBody>
          <a:bodyPr/>
          <a:lstStyle/>
          <a:p>
            <a:r>
              <a:rPr lang="en-US" dirty="0"/>
              <a:t>Application of ICT in Teaching of Mathematics</a:t>
            </a:r>
          </a:p>
        </p:txBody>
      </p:sp>
      <p:sp>
        <p:nvSpPr>
          <p:cNvPr id="4099" name="Rectangle 3"/>
          <p:cNvSpPr>
            <a:spLocks noGrp="1" noChangeArrowheads="1"/>
          </p:cNvSpPr>
          <p:nvPr>
            <p:ph type="body" idx="1"/>
          </p:nvPr>
        </p:nvSpPr>
        <p:spPr>
          <a:xfrm>
            <a:off x="457200" y="642918"/>
            <a:ext cx="8229600" cy="6215082"/>
          </a:xfrm>
        </p:spPr>
        <p:txBody>
          <a:bodyPr/>
          <a:lstStyle/>
          <a:p>
            <a:pPr>
              <a:buNone/>
            </a:pPr>
            <a:endParaRPr lang="en-US" dirty="0"/>
          </a:p>
          <a:p>
            <a:pPr>
              <a:buNone/>
            </a:pPr>
            <a:r>
              <a:rPr lang="en-US" dirty="0"/>
              <a:t> </a:t>
            </a:r>
          </a:p>
          <a:p>
            <a:pPr>
              <a:buNone/>
            </a:pPr>
            <a:endParaRPr lang="en-US" dirty="0"/>
          </a:p>
          <a:p>
            <a:pPr>
              <a:buNone/>
            </a:pPr>
            <a:r>
              <a:rPr lang="en-US"/>
              <a:t> </a:t>
            </a:r>
            <a:endParaRPr lang="en-US" dirty="0"/>
          </a:p>
          <a:p>
            <a:pPr>
              <a:buNone/>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511156"/>
          </a:xfrm>
        </p:spPr>
        <p:txBody>
          <a:bodyPr/>
          <a:lstStyle/>
          <a:p>
            <a:r>
              <a:rPr lang="en-US" dirty="0"/>
              <a:t>Contd.</a:t>
            </a:r>
          </a:p>
        </p:txBody>
      </p:sp>
      <p:sp>
        <p:nvSpPr>
          <p:cNvPr id="5123" name="Rectangle 3"/>
          <p:cNvSpPr>
            <a:spLocks noGrp="1" noChangeArrowheads="1"/>
          </p:cNvSpPr>
          <p:nvPr>
            <p:ph type="body" idx="1"/>
          </p:nvPr>
        </p:nvSpPr>
        <p:spPr>
          <a:xfrm>
            <a:off x="457200" y="1142984"/>
            <a:ext cx="8115328" cy="4714908"/>
          </a:xfrm>
        </p:spPr>
        <p:txBody>
          <a:bodyPr/>
          <a:lstStyle/>
          <a:p>
            <a:r>
              <a:rPr lang="en-US" sz="2800" dirty="0"/>
              <a:t>Instructional Software: - helps in teaching –learning of any topics. Useful </a:t>
            </a:r>
            <a:r>
              <a:rPr lang="en-US" sz="2800" dirty="0" err="1"/>
              <a:t>schl</a:t>
            </a:r>
            <a:r>
              <a:rPr lang="en-US" sz="2800" dirty="0"/>
              <a:t> </a:t>
            </a:r>
            <a:r>
              <a:rPr lang="en-US" sz="2800" dirty="0" err="1"/>
              <a:t>curriculumn</a:t>
            </a:r>
            <a:r>
              <a:rPr lang="en-US" sz="2800" dirty="0"/>
              <a:t> Courseware to provide material &amp; activities for teaching mathematics or any subjts.</a:t>
            </a:r>
          </a:p>
          <a:p>
            <a:r>
              <a:rPr lang="en-US" sz="2800" dirty="0"/>
              <a:t>In mathematics, provides limitless examples instantly for deriving valid generalizations as well application of </a:t>
            </a:r>
            <a:r>
              <a:rPr lang="en-US" sz="2800" dirty="0" err="1"/>
              <a:t>maths</a:t>
            </a:r>
            <a:r>
              <a:rPr lang="en-US" sz="2800" dirty="0"/>
              <a:t>.</a:t>
            </a:r>
          </a:p>
          <a:p>
            <a:r>
              <a:rPr lang="en-US" sz="2800" dirty="0"/>
              <a:t>S/W developed for </a:t>
            </a:r>
            <a:r>
              <a:rPr lang="en-US" sz="2800" dirty="0" err="1"/>
              <a:t>apprp</a:t>
            </a:r>
            <a:r>
              <a:rPr lang="en-US" sz="2800" dirty="0"/>
              <a:t>. Comp based tutorials classes/courses to students -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368280"/>
          </a:xfrm>
        </p:spPr>
        <p:txBody>
          <a:bodyPr/>
          <a:lstStyle/>
          <a:p>
            <a:r>
              <a:rPr lang="en-US" dirty="0"/>
              <a:t>Contd.</a:t>
            </a:r>
          </a:p>
        </p:txBody>
      </p:sp>
      <p:sp>
        <p:nvSpPr>
          <p:cNvPr id="5123" name="Rectangle 3"/>
          <p:cNvSpPr>
            <a:spLocks noGrp="1" noChangeArrowheads="1"/>
          </p:cNvSpPr>
          <p:nvPr>
            <p:ph type="body" idx="1"/>
          </p:nvPr>
        </p:nvSpPr>
        <p:spPr>
          <a:xfrm>
            <a:off x="457200" y="928670"/>
            <a:ext cx="8229600" cy="5715040"/>
          </a:xfrm>
        </p:spPr>
        <p:txBody>
          <a:bodyPr/>
          <a:lstStyle/>
          <a:p>
            <a:r>
              <a:rPr lang="en-US" sz="2800" dirty="0"/>
              <a:t>To  provide direct interactive instruction and students are capable for providing appropriate drill &amp; practice work, assignments &amp; project activities.</a:t>
            </a:r>
          </a:p>
          <a:p>
            <a:r>
              <a:rPr lang="en-US" sz="2800" dirty="0" err="1">
                <a:solidFill>
                  <a:srgbClr val="002060"/>
                </a:solidFill>
              </a:rPr>
              <a:t>Simulation,Gaming</a:t>
            </a:r>
            <a:r>
              <a:rPr lang="en-US" sz="2800" dirty="0">
                <a:solidFill>
                  <a:srgbClr val="002060"/>
                </a:solidFill>
              </a:rPr>
              <a:t>&amp; recreational Software:-</a:t>
            </a:r>
          </a:p>
          <a:p>
            <a:r>
              <a:rPr lang="en-US" sz="2800" dirty="0">
                <a:solidFill>
                  <a:schemeClr val="tx2"/>
                </a:solidFill>
              </a:rPr>
              <a:t>Provide a interesting &amp; absorbing source for teaching &amp; learning.</a:t>
            </a:r>
          </a:p>
          <a:p>
            <a:r>
              <a:rPr lang="en-US" sz="2800" dirty="0">
                <a:solidFill>
                  <a:schemeClr val="tx2"/>
                </a:solidFill>
              </a:rPr>
              <a:t>Opportunity to learn  or engage in virtual application of the principles &amp; processes of </a:t>
            </a:r>
            <a:r>
              <a:rPr lang="en-US" sz="2800" dirty="0" err="1">
                <a:solidFill>
                  <a:schemeClr val="tx2"/>
                </a:solidFill>
              </a:rPr>
              <a:t>Maths</a:t>
            </a:r>
            <a:endParaRPr lang="en-US" sz="2800" dirty="0">
              <a:solidFill>
                <a:schemeClr val="tx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439718"/>
          </a:xfrm>
        </p:spPr>
        <p:txBody>
          <a:bodyPr/>
          <a:lstStyle/>
          <a:p>
            <a:r>
              <a:rPr lang="en-US" dirty="0"/>
              <a:t>Contd.</a:t>
            </a:r>
          </a:p>
        </p:txBody>
      </p:sp>
      <p:sp>
        <p:nvSpPr>
          <p:cNvPr id="5123" name="Rectangle 3"/>
          <p:cNvSpPr>
            <a:spLocks noGrp="1" noChangeArrowheads="1"/>
          </p:cNvSpPr>
          <p:nvPr>
            <p:ph type="body" idx="1"/>
          </p:nvPr>
        </p:nvSpPr>
        <p:spPr>
          <a:xfrm>
            <a:off x="457200" y="928671"/>
            <a:ext cx="7972452" cy="4572032"/>
          </a:xfrm>
        </p:spPr>
        <p:txBody>
          <a:bodyPr/>
          <a:lstStyle/>
          <a:p>
            <a:r>
              <a:rPr lang="en-US" sz="2800" dirty="0"/>
              <a:t>Many programs to play mathematical &amp; scientific games do recreational activities- puzzles, riddles and Quizzes.</a:t>
            </a:r>
          </a:p>
          <a:p>
            <a:r>
              <a:rPr lang="en-US" sz="2800" dirty="0"/>
              <a:t>Helps students in promoting their thinking, reasoning, &amp; problem solving skills &amp; provides a motivational environment for teaching –learning of various concepts(</a:t>
            </a:r>
            <a:r>
              <a:rPr lang="en-US" sz="2800" dirty="0" err="1"/>
              <a:t>addition,substraction</a:t>
            </a:r>
            <a:r>
              <a:rPr lang="en-US" sz="2800" dirty="0"/>
              <a:t> &amp; multiplication) in MATHS.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Importance of ICT </a:t>
            </a:r>
          </a:p>
        </p:txBody>
      </p:sp>
      <p:sp>
        <p:nvSpPr>
          <p:cNvPr id="3" name="Content Placeholder 2"/>
          <p:cNvSpPr>
            <a:spLocks noGrp="1"/>
          </p:cNvSpPr>
          <p:nvPr>
            <p:ph idx="1"/>
          </p:nvPr>
        </p:nvSpPr>
        <p:spPr/>
        <p:txBody>
          <a:bodyPr/>
          <a:lstStyle/>
          <a:p>
            <a:r>
              <a:rPr lang="en-IN" dirty="0">
                <a:solidFill>
                  <a:schemeClr val="tx1"/>
                </a:solidFill>
                <a:latin typeface="+mn-lt"/>
                <a:ea typeface="+mn-ea"/>
                <a:cs typeface="+mn-cs"/>
              </a:rPr>
              <a:t> As a source of Knowledge</a:t>
            </a:r>
          </a:p>
          <a:p>
            <a:endParaRPr lang="en-IN" dirty="0"/>
          </a:p>
          <a:p>
            <a:pPr>
              <a:buNone/>
            </a:pPr>
            <a:endParaRPr lang="en-IN" dirty="0">
              <a:solidFill>
                <a:schemeClr val="tx1"/>
              </a:solidFill>
              <a:latin typeface="+mn-lt"/>
              <a:ea typeface="+mn-ea"/>
              <a:cs typeface="+mn-cs"/>
            </a:endParaRPr>
          </a:p>
          <a:p>
            <a:r>
              <a:rPr lang="en-IN" dirty="0">
                <a:solidFill>
                  <a:schemeClr val="tx1"/>
                </a:solidFill>
                <a:latin typeface="+mn-lt"/>
                <a:ea typeface="+mn-ea"/>
                <a:cs typeface="+mn-cs"/>
              </a:rPr>
              <a:t> As a medium to transit Knowledge</a:t>
            </a:r>
          </a:p>
          <a:p>
            <a:endParaRPr lang="en-IN" dirty="0"/>
          </a:p>
          <a:p>
            <a:endParaRPr lang="en-IN" dirty="0">
              <a:solidFill>
                <a:schemeClr val="tx1"/>
              </a:solidFill>
              <a:latin typeface="+mn-lt"/>
              <a:ea typeface="+mn-ea"/>
              <a:cs typeface="+mn-cs"/>
            </a:endParaRPr>
          </a:p>
          <a:p>
            <a:r>
              <a:rPr lang="en-IN" dirty="0">
                <a:solidFill>
                  <a:schemeClr val="tx1"/>
                </a:solidFill>
                <a:latin typeface="+mn-lt"/>
                <a:ea typeface="+mn-ea"/>
                <a:cs typeface="+mn-cs"/>
              </a:rPr>
              <a:t> As a means of interaction / dialogue</a:t>
            </a:r>
          </a:p>
          <a:p>
            <a:pPr>
              <a:buNone/>
            </a:pPr>
            <a:br>
              <a:rPr lang="en-IN" dirty="0"/>
            </a:b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357166"/>
            <a:ext cx="7472386" cy="928694"/>
          </a:xfrm>
        </p:spPr>
        <p:txBody>
          <a:bodyPr/>
          <a:lstStyle/>
          <a:p>
            <a:r>
              <a:rPr lang="en-US" sz="3600" b="1" dirty="0"/>
              <a:t>Dimensions of Technology Strategies use in teaching-Learning</a:t>
            </a:r>
          </a:p>
        </p:txBody>
      </p:sp>
      <p:sp>
        <p:nvSpPr>
          <p:cNvPr id="5123" name="Rectangle 3"/>
          <p:cNvSpPr>
            <a:spLocks noGrp="1" noChangeArrowheads="1"/>
          </p:cNvSpPr>
          <p:nvPr>
            <p:ph type="body" idx="1"/>
          </p:nvPr>
        </p:nvSpPr>
        <p:spPr>
          <a:xfrm>
            <a:off x="457200" y="1600200"/>
            <a:ext cx="8229600" cy="5257800"/>
          </a:xfrm>
        </p:spPr>
        <p:txBody>
          <a:bodyPr/>
          <a:lstStyle/>
          <a:p>
            <a:r>
              <a:rPr lang="en-US" sz="2800" dirty="0"/>
              <a:t>E-Learning(Electronic) – computer enhanced learning.</a:t>
            </a:r>
          </a:p>
          <a:p>
            <a:r>
              <a:rPr lang="en-US" sz="2800" dirty="0"/>
              <a:t>Also c/a Online learning.</a:t>
            </a:r>
          </a:p>
          <a:p>
            <a:r>
              <a:rPr lang="en-US" sz="2800" dirty="0"/>
              <a:t>Web-enhanced learning </a:t>
            </a:r>
            <a:r>
              <a:rPr lang="en-US" sz="2800" dirty="0" err="1"/>
              <a:t>intructions</a:t>
            </a:r>
            <a:r>
              <a:rPr lang="en-US" sz="2800" dirty="0"/>
              <a:t> &amp; internet based communication like- </a:t>
            </a:r>
            <a:r>
              <a:rPr lang="en-US" sz="2800" dirty="0" err="1"/>
              <a:t>Email,Audio</a:t>
            </a:r>
            <a:r>
              <a:rPr lang="en-US" sz="2800" dirty="0"/>
              <a:t>-video conferencing ,mail-List live-chats.</a:t>
            </a:r>
          </a:p>
          <a:p>
            <a:r>
              <a:rPr lang="en-US" sz="2800" dirty="0"/>
              <a:t>Virtual Classroom Teaching Learning&amp; Learner &amp; Learning process should be focus of this learning.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115328" cy="654032"/>
          </a:xfrm>
        </p:spPr>
        <p:txBody>
          <a:bodyPr/>
          <a:lstStyle/>
          <a:p>
            <a:r>
              <a:rPr lang="en-US" dirty="0"/>
              <a:t>Virtual Learning</a:t>
            </a:r>
          </a:p>
        </p:txBody>
      </p:sp>
      <p:sp>
        <p:nvSpPr>
          <p:cNvPr id="5123" name="Rectangle 3"/>
          <p:cNvSpPr>
            <a:spLocks noGrp="1" noChangeArrowheads="1"/>
          </p:cNvSpPr>
          <p:nvPr>
            <p:ph type="body" idx="1"/>
          </p:nvPr>
        </p:nvSpPr>
        <p:spPr>
          <a:xfrm>
            <a:off x="457200" y="928670"/>
            <a:ext cx="8329642" cy="5929330"/>
          </a:xfrm>
        </p:spPr>
        <p:txBody>
          <a:bodyPr/>
          <a:lstStyle/>
          <a:p>
            <a:r>
              <a:rPr lang="en-US" sz="2800" dirty="0"/>
              <a:t>All learning activities occur in non-contiguous educational settings.</a:t>
            </a:r>
          </a:p>
          <a:p>
            <a:r>
              <a:rPr lang="en-US" sz="2800" dirty="0"/>
              <a:t>Learners &amp; Teachers are separated spatially &amp; no existence of Classrooms, Schools &amp; teaching –learning environment.</a:t>
            </a:r>
          </a:p>
          <a:p>
            <a:r>
              <a:rPr lang="en-US" sz="2800" dirty="0"/>
              <a:t>Learners are free to take their learning tasks independently with the help of e-learning activities.</a:t>
            </a:r>
          </a:p>
          <a:p>
            <a:r>
              <a:rPr lang="en-US" sz="2800" dirty="0"/>
              <a:t>Access to well-stored information &amp; Learning packages-  CD-ROM &amp; DVD’s etc.</a:t>
            </a:r>
          </a:p>
          <a:p>
            <a:r>
              <a:rPr lang="en-US" sz="2800" dirty="0"/>
              <a:t>Involves </a:t>
            </a:r>
            <a:r>
              <a:rPr lang="en-US" sz="2800" dirty="0" err="1"/>
              <a:t>Collaboration,Communication</a:t>
            </a:r>
            <a:r>
              <a:rPr lang="en-US" sz="2800" dirty="0"/>
              <a:t> &amp; Content tools  &amp; to provide students online personal learning space</a:t>
            </a:r>
          </a:p>
          <a:p>
            <a:endParaRPr 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a:t>Blended Learning</a:t>
            </a:r>
          </a:p>
        </p:txBody>
      </p:sp>
      <p:sp>
        <p:nvSpPr>
          <p:cNvPr id="5123" name="Rectangle 3"/>
          <p:cNvSpPr>
            <a:spLocks noGrp="1" noChangeArrowheads="1"/>
          </p:cNvSpPr>
          <p:nvPr>
            <p:ph type="body" idx="1"/>
          </p:nvPr>
        </p:nvSpPr>
        <p:spPr>
          <a:xfrm>
            <a:off x="457200" y="1600200"/>
            <a:ext cx="8229600" cy="4043378"/>
          </a:xfrm>
        </p:spPr>
        <p:txBody>
          <a:bodyPr/>
          <a:lstStyle/>
          <a:p>
            <a:r>
              <a:rPr lang="en-US" sz="2800" dirty="0"/>
              <a:t>Mixture of online learning &amp; face to face classroom Instruction.</a:t>
            </a:r>
          </a:p>
          <a:p>
            <a:r>
              <a:rPr lang="en-US" sz="2800" dirty="0"/>
              <a:t>Activities take place online &amp; provides learning from classroom to e-learning.</a:t>
            </a:r>
          </a:p>
          <a:p>
            <a:r>
              <a:rPr lang="en-US" sz="2800" dirty="0"/>
              <a:t>Methods may include face to face classroom, self –paced learning &amp; online Classrooms.</a:t>
            </a:r>
          </a:p>
          <a:p>
            <a:r>
              <a:rPr lang="en-US" sz="2800" dirty="0"/>
              <a:t>Also Called Hybrid Learning(traditional + Online Learning)</a:t>
            </a:r>
          </a:p>
          <a:p>
            <a:endParaRPr lang="en-US" sz="2800" dirty="0"/>
          </a:p>
          <a:p>
            <a:endParaRPr 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a:t>BLOGS </a:t>
            </a:r>
          </a:p>
        </p:txBody>
      </p:sp>
      <p:sp>
        <p:nvSpPr>
          <p:cNvPr id="5123" name="Rectangle 3"/>
          <p:cNvSpPr>
            <a:spLocks noGrp="1" noChangeArrowheads="1"/>
          </p:cNvSpPr>
          <p:nvPr>
            <p:ph type="body" idx="1"/>
          </p:nvPr>
        </p:nvSpPr>
        <p:spPr>
          <a:xfrm>
            <a:off x="457200" y="1600201"/>
            <a:ext cx="8229600" cy="3543312"/>
          </a:xfrm>
        </p:spPr>
        <p:txBody>
          <a:bodyPr/>
          <a:lstStyle/>
          <a:p>
            <a:r>
              <a:rPr lang="en-US" sz="2800" dirty="0"/>
              <a:t>Blogs refers to simple webpage consists of brief paragraphs, opinion,information,personal diary entries or links c/a Posts in style of an online Journal.</a:t>
            </a:r>
          </a:p>
          <a:p>
            <a:pPr>
              <a:buNone/>
            </a:pPr>
            <a:r>
              <a:rPr lang="en-US" sz="2800" dirty="0"/>
              <a:t>Powerful &amp; Effective technology tool for teaching – Learning.</a:t>
            </a:r>
          </a:p>
          <a:p>
            <a:pPr>
              <a:buNone/>
            </a:pPr>
            <a:endParaRPr 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Box 5"/>
          <p:cNvSpPr>
            <a:spLocks noChangeArrowheads="1"/>
          </p:cNvSpPr>
          <p:nvPr/>
        </p:nvSpPr>
        <p:spPr bwMode="auto">
          <a:xfrm>
            <a:off x="325438" y="4437063"/>
            <a:ext cx="4457700" cy="762000"/>
          </a:xfrm>
          <a:prstGeom prst="rect">
            <a:avLst/>
          </a:prstGeom>
          <a:noFill/>
          <a:ln w="9525">
            <a:noFill/>
            <a:miter lim="800000"/>
            <a:headEnd/>
            <a:tailEnd/>
          </a:ln>
          <a:effectLst/>
        </p:spPr>
        <p:txBody>
          <a:bodyPr>
            <a:spAutoFit/>
          </a:bodyPr>
          <a:lstStyle/>
          <a:p>
            <a:r>
              <a:rPr lang="en-US" sz="4400" dirty="0" err="1">
                <a:solidFill>
                  <a:schemeClr val="bg1"/>
                </a:solidFill>
                <a:latin typeface="Kozuka Gothic Pr6N B" charset="-128"/>
                <a:ea typeface="Kozuka Gothic Pr6N B" charset="-128"/>
                <a:sym typeface="Haettenschweiler" pitchFamily="34" charset="0"/>
              </a:rPr>
              <a:t>Kingsoft</a:t>
            </a:r>
            <a:r>
              <a:rPr lang="en-US" sz="4400" dirty="0">
                <a:solidFill>
                  <a:schemeClr val="bg1"/>
                </a:solidFill>
                <a:latin typeface="Kozuka Gothic Pr6N B" charset="-128"/>
                <a:ea typeface="Kozuka Gothic Pr6N B" charset="-128"/>
                <a:sym typeface="Haettenschweiler" pitchFamily="34" charset="0"/>
              </a:rPr>
              <a:t> Office</a:t>
            </a:r>
          </a:p>
        </p:txBody>
      </p:sp>
      <p:pic>
        <p:nvPicPr>
          <p:cNvPr id="6150" name="Picture 6" descr="twitter icon"/>
          <p:cNvPicPr>
            <a:picLocks noChangeAspect="1" noChangeArrowheads="1"/>
          </p:cNvPicPr>
          <p:nvPr/>
        </p:nvPicPr>
        <p:blipFill>
          <a:blip r:embed="rId2" cstate="print"/>
          <a:srcRect/>
          <a:stretch>
            <a:fillRect/>
          </a:stretch>
        </p:blipFill>
        <p:spPr bwMode="auto">
          <a:xfrm>
            <a:off x="6672263" y="5565775"/>
            <a:ext cx="290512" cy="317500"/>
          </a:xfrm>
          <a:prstGeom prst="rect">
            <a:avLst/>
          </a:prstGeom>
          <a:noFill/>
          <a:ln w="9525">
            <a:noFill/>
            <a:miter lim="800000"/>
            <a:headEnd/>
            <a:tailEnd/>
          </a:ln>
        </p:spPr>
      </p:pic>
      <p:sp>
        <p:nvSpPr>
          <p:cNvPr id="6152" name="Text Box 8"/>
          <p:cNvSpPr txBox="1">
            <a:spLocks noChangeArrowheads="1"/>
          </p:cNvSpPr>
          <p:nvPr/>
        </p:nvSpPr>
        <p:spPr bwMode="auto">
          <a:xfrm>
            <a:off x="7361238" y="6102350"/>
            <a:ext cx="1263650" cy="366713"/>
          </a:xfrm>
          <a:prstGeom prst="rect">
            <a:avLst/>
          </a:prstGeom>
          <a:noFill/>
          <a:ln w="9525">
            <a:noFill/>
            <a:miter lim="800000"/>
            <a:headEnd/>
            <a:tailEnd/>
          </a:ln>
          <a:effectLst/>
        </p:spPr>
        <p:txBody>
          <a:bodyPr>
            <a:spAutoFit/>
          </a:bodyPr>
          <a:lstStyle/>
          <a:p>
            <a:pPr eaLnBrk="0" hangingPunct="0"/>
            <a:endParaRPr lang="en-US"/>
          </a:p>
        </p:txBody>
      </p:sp>
      <p:sp>
        <p:nvSpPr>
          <p:cNvPr id="6153" name="Text Box 9"/>
          <p:cNvSpPr txBox="1">
            <a:spLocks noChangeArrowheads="1"/>
          </p:cNvSpPr>
          <p:nvPr/>
        </p:nvSpPr>
        <p:spPr bwMode="auto">
          <a:xfrm>
            <a:off x="6191250" y="6172200"/>
            <a:ext cx="1828800" cy="366713"/>
          </a:xfrm>
          <a:prstGeom prst="rect">
            <a:avLst/>
          </a:prstGeom>
          <a:noFill/>
          <a:ln w="9525">
            <a:noFill/>
            <a:miter lim="800000"/>
            <a:headEnd/>
            <a:tailEnd/>
          </a:ln>
          <a:effectLst/>
        </p:spPr>
        <p:txBody>
          <a:bodyPr>
            <a:spAutoFit/>
          </a:bodyPr>
          <a:lstStyle/>
          <a:p>
            <a:pPr eaLnBrk="0" hangingPunct="0"/>
            <a:endParaRPr lang="en-US"/>
          </a:p>
        </p:txBody>
      </p:sp>
      <p:pic>
        <p:nvPicPr>
          <p:cNvPr id="6154" name="Picture 10" descr="下载"/>
          <p:cNvPicPr>
            <a:picLocks noChangeAspect="1" noChangeArrowheads="1"/>
          </p:cNvPicPr>
          <p:nvPr/>
        </p:nvPicPr>
        <p:blipFill>
          <a:blip r:embed="rId3" cstate="print"/>
          <a:srcRect/>
          <a:stretch>
            <a:fillRect/>
          </a:stretch>
        </p:blipFill>
        <p:spPr bwMode="auto">
          <a:xfrm>
            <a:off x="6626225" y="6048375"/>
            <a:ext cx="336550" cy="420688"/>
          </a:xfrm>
          <a:prstGeom prst="rect">
            <a:avLst/>
          </a:prstGeom>
          <a:noFill/>
          <a:ln w="9525">
            <a:noFill/>
            <a:miter lim="800000"/>
            <a:headEnd/>
            <a:tailEnd/>
          </a:ln>
        </p:spPr>
      </p:pic>
      <p:sp>
        <p:nvSpPr>
          <p:cNvPr id="8" name="Title 7"/>
          <p:cNvSpPr>
            <a:spLocks noGrp="1"/>
          </p:cNvSpPr>
          <p:nvPr>
            <p:ph type="title"/>
          </p:nvPr>
        </p:nvSpPr>
        <p:spPr/>
        <p:txBody>
          <a:bodyPr/>
          <a:lstStyle/>
          <a:p>
            <a:r>
              <a:rPr lang="en-IN" dirty="0"/>
              <a:t>Collaborative Learning</a:t>
            </a:r>
          </a:p>
        </p:txBody>
      </p:sp>
      <p:sp>
        <p:nvSpPr>
          <p:cNvPr id="9" name="Content Placeholder 8"/>
          <p:cNvSpPr>
            <a:spLocks noGrp="1"/>
          </p:cNvSpPr>
          <p:nvPr>
            <p:ph idx="1"/>
          </p:nvPr>
        </p:nvSpPr>
        <p:spPr/>
        <p:txBody>
          <a:bodyPr/>
          <a:lstStyle/>
          <a:p>
            <a:r>
              <a:rPr lang="en-IN" sz="2800" dirty="0" err="1"/>
              <a:t>Acquistion</a:t>
            </a:r>
            <a:r>
              <a:rPr lang="en-IN" sz="2800" dirty="0"/>
              <a:t> of individuals </a:t>
            </a:r>
            <a:r>
              <a:rPr lang="en-IN" sz="2800" dirty="0" err="1"/>
              <a:t>knowledge,skills</a:t>
            </a:r>
            <a:r>
              <a:rPr lang="en-IN" sz="2800" dirty="0"/>
              <a:t>, and attitudes </a:t>
            </a:r>
            <a:r>
              <a:rPr lang="en-IN" sz="2800" dirty="0" err="1"/>
              <a:t>occuring</a:t>
            </a:r>
            <a:r>
              <a:rPr lang="en-IN" sz="2800" dirty="0"/>
              <a:t> in as a result of Group-Interaction.</a:t>
            </a:r>
          </a:p>
          <a:p>
            <a:r>
              <a:rPr lang="en-IN" sz="2800" dirty="0"/>
              <a:t>Students are encouraged to </a:t>
            </a:r>
            <a:r>
              <a:rPr lang="en-IN" sz="2800" dirty="0" err="1"/>
              <a:t>worktogether</a:t>
            </a:r>
            <a:r>
              <a:rPr lang="en-IN" sz="2800" dirty="0"/>
              <a:t> on a learning task to bring synergistic solutions to encounter diff. point of views.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a:t>Wiki</a:t>
            </a:r>
          </a:p>
        </p:txBody>
      </p:sp>
      <p:sp>
        <p:nvSpPr>
          <p:cNvPr id="5123" name="Rectangle 3"/>
          <p:cNvSpPr>
            <a:spLocks noGrp="1" noChangeArrowheads="1"/>
          </p:cNvSpPr>
          <p:nvPr>
            <p:ph type="body" idx="1"/>
          </p:nvPr>
        </p:nvSpPr>
        <p:spPr/>
        <p:txBody>
          <a:bodyPr/>
          <a:lstStyle/>
          <a:p>
            <a:r>
              <a:rPr lang="en-US" sz="2800" dirty="0"/>
              <a:t>Webpage or set of WebPages that can be easily edited by anyone which is allowed access.</a:t>
            </a:r>
          </a:p>
          <a:p>
            <a:r>
              <a:rPr lang="en-US" sz="2800" dirty="0"/>
              <a:t>Collaborative tool – facilitate group work.</a:t>
            </a:r>
          </a:p>
          <a:p>
            <a:r>
              <a:rPr lang="en-US" sz="2800" dirty="0"/>
              <a:t>Allow learners to explicit knowledge &amp; collaboratively building resources.</a:t>
            </a:r>
          </a:p>
          <a:p>
            <a:r>
              <a:rPr lang="en-US" sz="2800" dirty="0"/>
              <a:t>Offer </a:t>
            </a:r>
            <a:r>
              <a:rPr lang="en-US" sz="2800" dirty="0" err="1"/>
              <a:t>CollaborativeConstuctive</a:t>
            </a:r>
            <a:r>
              <a:rPr lang="en-US" sz="2800" dirty="0"/>
              <a:t> &amp; intellectual Learning.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a:t>Information and Communication Technology(ICT)</a:t>
            </a:r>
          </a:p>
        </p:txBody>
      </p:sp>
      <p:sp>
        <p:nvSpPr>
          <p:cNvPr id="5123" name="Rectangle 3"/>
          <p:cNvSpPr>
            <a:spLocks noGrp="1" noChangeArrowheads="1"/>
          </p:cNvSpPr>
          <p:nvPr>
            <p:ph type="body" idx="1"/>
          </p:nvPr>
        </p:nvSpPr>
        <p:spPr/>
        <p:txBody>
          <a:bodyPr/>
          <a:lstStyle/>
          <a:p>
            <a:r>
              <a:rPr lang="en-IN" sz="2400" dirty="0">
                <a:solidFill>
                  <a:schemeClr val="tx1"/>
                </a:solidFill>
                <a:latin typeface="+mn-lt"/>
                <a:ea typeface="+mn-ea"/>
                <a:cs typeface="+mn-cs"/>
              </a:rPr>
              <a:t>ICT is a diverse mixture of Technology tools and resources to </a:t>
            </a:r>
            <a:r>
              <a:rPr lang="en-IN" sz="2400" dirty="0" err="1">
                <a:solidFill>
                  <a:schemeClr val="tx1"/>
                </a:solidFill>
                <a:latin typeface="+mn-lt"/>
                <a:ea typeface="+mn-ea"/>
                <a:cs typeface="+mn-cs"/>
              </a:rPr>
              <a:t>create,differentiate,store</a:t>
            </a:r>
            <a:r>
              <a:rPr lang="en-IN" sz="2400" dirty="0">
                <a:solidFill>
                  <a:schemeClr val="tx1"/>
                </a:solidFill>
                <a:latin typeface="+mn-lt"/>
                <a:ea typeface="+mn-ea"/>
                <a:cs typeface="+mn-cs"/>
              </a:rPr>
              <a:t> and manage information for communication.</a:t>
            </a:r>
          </a:p>
          <a:p>
            <a:endParaRPr lang="en-IN" sz="2400" dirty="0"/>
          </a:p>
          <a:p>
            <a:r>
              <a:rPr lang="en-IN" sz="2400" dirty="0">
                <a:solidFill>
                  <a:schemeClr val="tx1"/>
                </a:solidFill>
                <a:latin typeface="+mn-lt"/>
                <a:ea typeface="+mn-ea"/>
                <a:cs typeface="+mn-cs"/>
              </a:rPr>
              <a:t>ICT can be defined as the use of hardware and software for efficient management of information.</a:t>
            </a:r>
          </a:p>
          <a:p>
            <a:pPr>
              <a:buNone/>
            </a:pPr>
            <a:endParaRPr lang="en-IN" sz="2400" dirty="0">
              <a:solidFill>
                <a:schemeClr val="tx1"/>
              </a:solidFill>
              <a:latin typeface="+mn-lt"/>
              <a:ea typeface="+mn-ea"/>
              <a:cs typeface="+mn-cs"/>
            </a:endParaRPr>
          </a:p>
          <a:p>
            <a:r>
              <a:rPr lang="en-IN" sz="2400" dirty="0">
                <a:solidFill>
                  <a:schemeClr val="tx1"/>
                </a:solidFill>
                <a:latin typeface="+mn-lt"/>
                <a:ea typeface="+mn-ea"/>
                <a:cs typeface="+mn-cs"/>
              </a:rPr>
              <a:t> ICT refers to the forms of technology that are used to transmit, store, create, share or exchange particular task.</a:t>
            </a:r>
          </a:p>
          <a:p>
            <a:pPr>
              <a:buNone/>
            </a:pPr>
            <a:br>
              <a:rPr lang="en-IN" dirty="0"/>
            </a:b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Box 5"/>
          <p:cNvSpPr>
            <a:spLocks noChangeArrowheads="1"/>
          </p:cNvSpPr>
          <p:nvPr/>
        </p:nvSpPr>
        <p:spPr bwMode="auto">
          <a:xfrm>
            <a:off x="325438" y="4437063"/>
            <a:ext cx="4457700" cy="762000"/>
          </a:xfrm>
          <a:prstGeom prst="rect">
            <a:avLst/>
          </a:prstGeom>
          <a:noFill/>
          <a:ln w="9525">
            <a:noFill/>
            <a:miter lim="800000"/>
            <a:headEnd/>
            <a:tailEnd/>
          </a:ln>
          <a:effectLst/>
        </p:spPr>
        <p:txBody>
          <a:bodyPr>
            <a:spAutoFit/>
          </a:bodyPr>
          <a:lstStyle/>
          <a:p>
            <a:r>
              <a:rPr lang="en-US" sz="4400" dirty="0" err="1">
                <a:solidFill>
                  <a:schemeClr val="bg1"/>
                </a:solidFill>
                <a:latin typeface="Kozuka Gothic Pr6N B" charset="-128"/>
                <a:ea typeface="Kozuka Gothic Pr6N B" charset="-128"/>
                <a:sym typeface="Haettenschweiler" pitchFamily="34" charset="0"/>
              </a:rPr>
              <a:t>Kingsoft</a:t>
            </a:r>
            <a:r>
              <a:rPr lang="en-US" sz="4400" dirty="0">
                <a:solidFill>
                  <a:schemeClr val="bg1"/>
                </a:solidFill>
                <a:latin typeface="Kozuka Gothic Pr6N B" charset="-128"/>
                <a:ea typeface="Kozuka Gothic Pr6N B" charset="-128"/>
                <a:sym typeface="Haettenschweiler" pitchFamily="34" charset="0"/>
              </a:rPr>
              <a:t> Office</a:t>
            </a:r>
          </a:p>
        </p:txBody>
      </p:sp>
      <p:pic>
        <p:nvPicPr>
          <p:cNvPr id="6150" name="Picture 6" descr="twitter icon"/>
          <p:cNvPicPr>
            <a:picLocks noChangeAspect="1" noChangeArrowheads="1"/>
          </p:cNvPicPr>
          <p:nvPr/>
        </p:nvPicPr>
        <p:blipFill>
          <a:blip r:embed="rId2" cstate="print"/>
          <a:srcRect/>
          <a:stretch>
            <a:fillRect/>
          </a:stretch>
        </p:blipFill>
        <p:spPr bwMode="auto">
          <a:xfrm>
            <a:off x="6672263" y="5565775"/>
            <a:ext cx="290512" cy="317500"/>
          </a:xfrm>
          <a:prstGeom prst="rect">
            <a:avLst/>
          </a:prstGeom>
          <a:noFill/>
          <a:ln w="9525">
            <a:noFill/>
            <a:miter lim="800000"/>
            <a:headEnd/>
            <a:tailEnd/>
          </a:ln>
        </p:spPr>
      </p:pic>
      <p:sp>
        <p:nvSpPr>
          <p:cNvPr id="6152" name="Text Box 8"/>
          <p:cNvSpPr txBox="1">
            <a:spLocks noChangeArrowheads="1"/>
          </p:cNvSpPr>
          <p:nvPr/>
        </p:nvSpPr>
        <p:spPr bwMode="auto">
          <a:xfrm>
            <a:off x="7361238" y="6102350"/>
            <a:ext cx="1263650" cy="366713"/>
          </a:xfrm>
          <a:prstGeom prst="rect">
            <a:avLst/>
          </a:prstGeom>
          <a:noFill/>
          <a:ln w="9525">
            <a:noFill/>
            <a:miter lim="800000"/>
            <a:headEnd/>
            <a:tailEnd/>
          </a:ln>
          <a:effectLst/>
        </p:spPr>
        <p:txBody>
          <a:bodyPr>
            <a:spAutoFit/>
          </a:bodyPr>
          <a:lstStyle/>
          <a:p>
            <a:pPr eaLnBrk="0" hangingPunct="0"/>
            <a:endParaRPr lang="en-US"/>
          </a:p>
        </p:txBody>
      </p:sp>
      <p:sp>
        <p:nvSpPr>
          <p:cNvPr id="6153" name="Text Box 9"/>
          <p:cNvSpPr txBox="1">
            <a:spLocks noChangeArrowheads="1"/>
          </p:cNvSpPr>
          <p:nvPr/>
        </p:nvSpPr>
        <p:spPr bwMode="auto">
          <a:xfrm>
            <a:off x="6191250" y="6172200"/>
            <a:ext cx="1828800" cy="366713"/>
          </a:xfrm>
          <a:prstGeom prst="rect">
            <a:avLst/>
          </a:prstGeom>
          <a:noFill/>
          <a:ln w="9525">
            <a:noFill/>
            <a:miter lim="800000"/>
            <a:headEnd/>
            <a:tailEnd/>
          </a:ln>
          <a:effectLst/>
        </p:spPr>
        <p:txBody>
          <a:bodyPr>
            <a:spAutoFit/>
          </a:bodyPr>
          <a:lstStyle/>
          <a:p>
            <a:pPr eaLnBrk="0" hangingPunct="0"/>
            <a:endParaRPr lang="en-US"/>
          </a:p>
        </p:txBody>
      </p:sp>
      <p:pic>
        <p:nvPicPr>
          <p:cNvPr id="6154" name="Picture 10" descr="下载"/>
          <p:cNvPicPr>
            <a:picLocks noChangeAspect="1" noChangeArrowheads="1"/>
          </p:cNvPicPr>
          <p:nvPr/>
        </p:nvPicPr>
        <p:blipFill>
          <a:blip r:embed="rId3" cstate="print"/>
          <a:srcRect/>
          <a:stretch>
            <a:fillRect/>
          </a:stretch>
        </p:blipFill>
        <p:spPr bwMode="auto">
          <a:xfrm>
            <a:off x="6626225" y="6048375"/>
            <a:ext cx="336550" cy="420688"/>
          </a:xfrm>
          <a:prstGeom prst="rect">
            <a:avLst/>
          </a:prstGeom>
          <a:noFill/>
          <a:ln w="9525">
            <a:noFill/>
            <a:miter lim="800000"/>
            <a:headEnd/>
            <a:tailEnd/>
          </a:ln>
        </p:spPr>
      </p:pic>
      <p:sp>
        <p:nvSpPr>
          <p:cNvPr id="8" name="Title 7"/>
          <p:cNvSpPr>
            <a:spLocks noGrp="1"/>
          </p:cNvSpPr>
          <p:nvPr>
            <p:ph type="title"/>
          </p:nvPr>
        </p:nvSpPr>
        <p:spPr/>
        <p:txBody>
          <a:bodyPr/>
          <a:lstStyle/>
          <a:p>
            <a:r>
              <a:rPr lang="en-IN" dirty="0"/>
              <a:t>M-learning / mobile learning</a:t>
            </a:r>
          </a:p>
        </p:txBody>
      </p:sp>
      <p:sp>
        <p:nvSpPr>
          <p:cNvPr id="9" name="Content Placeholder 8"/>
          <p:cNvSpPr>
            <a:spLocks noGrp="1"/>
          </p:cNvSpPr>
          <p:nvPr>
            <p:ph idx="1"/>
          </p:nvPr>
        </p:nvSpPr>
        <p:spPr>
          <a:xfrm>
            <a:off x="457200" y="1600200"/>
            <a:ext cx="8401080" cy="4572000"/>
          </a:xfrm>
        </p:spPr>
        <p:txBody>
          <a:bodyPr/>
          <a:lstStyle/>
          <a:p>
            <a:r>
              <a:rPr lang="en-IN" sz="2800" dirty="0"/>
              <a:t>Wireless technology which is used anywhere, anytime &amp; by anybody.</a:t>
            </a:r>
          </a:p>
          <a:p>
            <a:r>
              <a:rPr lang="en-IN" sz="2800" dirty="0"/>
              <a:t>In Teaching learning process our communication can be enriched with pupils &amp; convey our ideas effectively.</a:t>
            </a:r>
          </a:p>
          <a:p>
            <a:r>
              <a:rPr lang="en-IN" sz="2800" dirty="0"/>
              <a:t>Mobile learning means “learning on move”</a:t>
            </a:r>
          </a:p>
          <a:p>
            <a:r>
              <a:rPr lang="en-IN" sz="2800" dirty="0"/>
              <a:t>E.g. tools like Abacus, Napier’s rod graphical calculator for understanding &amp; application of related concepts. In teaching learning of Maths.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3"/>
          <p:cNvSpPr txBox="1">
            <a:spLocks noChangeArrowheads="1"/>
          </p:cNvSpPr>
          <p:nvPr/>
        </p:nvSpPr>
        <p:spPr bwMode="auto">
          <a:xfrm>
            <a:off x="396875" y="1412875"/>
            <a:ext cx="5762625" cy="1006475"/>
          </a:xfrm>
          <a:prstGeom prst="rect">
            <a:avLst/>
          </a:prstGeom>
          <a:noFill/>
          <a:ln w="9525">
            <a:noFill/>
            <a:miter lim="800000"/>
            <a:headEnd/>
            <a:tailEnd/>
          </a:ln>
          <a:effectLst/>
        </p:spPr>
        <p:txBody>
          <a:bodyPr>
            <a:spAutoFit/>
          </a:bodyPr>
          <a:lstStyle/>
          <a:p>
            <a:r>
              <a:rPr lang="en-US" sz="6000" b="1" i="1">
                <a:solidFill>
                  <a:schemeClr val="folHlink"/>
                </a:solidFill>
                <a:ea typeface="Microsoft YaHei" pitchFamily="34" charset="-122"/>
              </a:rPr>
              <a:t>Thank You</a:t>
            </a:r>
            <a:endParaRPr lang="en-US"/>
          </a:p>
        </p:txBody>
      </p:sp>
      <p:sp>
        <p:nvSpPr>
          <p:cNvPr id="6148" name="TextBox 5"/>
          <p:cNvSpPr>
            <a:spLocks noChangeArrowheads="1"/>
          </p:cNvSpPr>
          <p:nvPr/>
        </p:nvSpPr>
        <p:spPr bwMode="auto">
          <a:xfrm>
            <a:off x="325438" y="4572007"/>
            <a:ext cx="2246298" cy="769441"/>
          </a:xfrm>
          <a:prstGeom prst="rect">
            <a:avLst/>
          </a:prstGeom>
          <a:noFill/>
          <a:ln w="9525">
            <a:noFill/>
            <a:miter lim="800000"/>
            <a:headEnd/>
            <a:tailEnd/>
          </a:ln>
          <a:effectLst/>
        </p:spPr>
        <p:txBody>
          <a:bodyPr wrap="square">
            <a:spAutoFit/>
          </a:bodyPr>
          <a:lstStyle/>
          <a:p>
            <a:r>
              <a:rPr lang="en-US" sz="4400" dirty="0">
                <a:solidFill>
                  <a:schemeClr val="bg1"/>
                </a:solidFill>
                <a:latin typeface="Kozuka Gothic Pr6N B" charset="-128"/>
                <a:ea typeface="Kozuka Gothic Pr6N B" charset="-128"/>
                <a:sym typeface="Haettenschweiler" pitchFamily="34" charset="0"/>
              </a:rPr>
              <a:t>Office</a:t>
            </a:r>
          </a:p>
        </p:txBody>
      </p:sp>
      <p:pic>
        <p:nvPicPr>
          <p:cNvPr id="6150" name="Picture 6" descr="twitter icon"/>
          <p:cNvPicPr>
            <a:picLocks noChangeAspect="1" noChangeArrowheads="1"/>
          </p:cNvPicPr>
          <p:nvPr/>
        </p:nvPicPr>
        <p:blipFill>
          <a:blip r:embed="rId2" cstate="print"/>
          <a:srcRect/>
          <a:stretch>
            <a:fillRect/>
          </a:stretch>
        </p:blipFill>
        <p:spPr bwMode="auto">
          <a:xfrm>
            <a:off x="6672263" y="5565775"/>
            <a:ext cx="290512" cy="317500"/>
          </a:xfrm>
          <a:prstGeom prst="rect">
            <a:avLst/>
          </a:prstGeom>
          <a:noFill/>
          <a:ln w="9525">
            <a:noFill/>
            <a:miter lim="800000"/>
            <a:headEnd/>
            <a:tailEnd/>
          </a:ln>
        </p:spPr>
      </p:pic>
      <p:sp>
        <p:nvSpPr>
          <p:cNvPr id="6152" name="Text Box 8"/>
          <p:cNvSpPr txBox="1">
            <a:spLocks noChangeArrowheads="1"/>
          </p:cNvSpPr>
          <p:nvPr/>
        </p:nvSpPr>
        <p:spPr bwMode="auto">
          <a:xfrm>
            <a:off x="7361238" y="6102350"/>
            <a:ext cx="1263650" cy="366713"/>
          </a:xfrm>
          <a:prstGeom prst="rect">
            <a:avLst/>
          </a:prstGeom>
          <a:noFill/>
          <a:ln w="9525">
            <a:noFill/>
            <a:miter lim="800000"/>
            <a:headEnd/>
            <a:tailEnd/>
          </a:ln>
          <a:effectLst/>
        </p:spPr>
        <p:txBody>
          <a:bodyPr>
            <a:spAutoFit/>
          </a:bodyPr>
          <a:lstStyle/>
          <a:p>
            <a:pPr eaLnBrk="0" hangingPunct="0"/>
            <a:endParaRPr lang="en-US"/>
          </a:p>
        </p:txBody>
      </p:sp>
      <p:sp>
        <p:nvSpPr>
          <p:cNvPr id="6153" name="Text Box 9"/>
          <p:cNvSpPr txBox="1">
            <a:spLocks noChangeArrowheads="1"/>
          </p:cNvSpPr>
          <p:nvPr/>
        </p:nvSpPr>
        <p:spPr bwMode="auto">
          <a:xfrm>
            <a:off x="6191250" y="6172200"/>
            <a:ext cx="1828800" cy="366713"/>
          </a:xfrm>
          <a:prstGeom prst="rect">
            <a:avLst/>
          </a:prstGeom>
          <a:noFill/>
          <a:ln w="9525">
            <a:noFill/>
            <a:miter lim="800000"/>
            <a:headEnd/>
            <a:tailEnd/>
          </a:ln>
          <a:effectLst/>
        </p:spPr>
        <p:txBody>
          <a:bodyPr>
            <a:spAutoFit/>
          </a:bodyPr>
          <a:lstStyle/>
          <a:p>
            <a:pPr eaLnBrk="0" hangingPunct="0"/>
            <a:endParaRPr lang="en-US"/>
          </a:p>
        </p:txBody>
      </p:sp>
      <p:pic>
        <p:nvPicPr>
          <p:cNvPr id="6154" name="Picture 10" descr="下载"/>
          <p:cNvPicPr>
            <a:picLocks noChangeAspect="1" noChangeArrowheads="1"/>
          </p:cNvPicPr>
          <p:nvPr/>
        </p:nvPicPr>
        <p:blipFill>
          <a:blip r:embed="rId3" cstate="print"/>
          <a:srcRect/>
          <a:stretch>
            <a:fillRect/>
          </a:stretch>
        </p:blipFill>
        <p:spPr bwMode="auto">
          <a:xfrm>
            <a:off x="6626225" y="6048375"/>
            <a:ext cx="336550" cy="420688"/>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Information Communication technology</a:t>
            </a:r>
          </a:p>
        </p:txBody>
      </p:sp>
      <p:sp>
        <p:nvSpPr>
          <p:cNvPr id="7" name="Content Placeholder 6"/>
          <p:cNvSpPr>
            <a:spLocks noGrp="1"/>
          </p:cNvSpPr>
          <p:nvPr>
            <p:ph sz="half" idx="1"/>
          </p:nvPr>
        </p:nvSpPr>
        <p:spPr/>
        <p:txBody>
          <a:bodyPr/>
          <a:lstStyle/>
          <a:p>
            <a:r>
              <a:rPr lang="en-IN" dirty="0"/>
              <a:t>Information Technology (IT) is defined as the study or use of electronic equipments, especially computers for storing analysing and sending out information</a:t>
            </a:r>
          </a:p>
        </p:txBody>
      </p:sp>
      <p:sp>
        <p:nvSpPr>
          <p:cNvPr id="8" name="Content Placeholder 7"/>
          <p:cNvSpPr>
            <a:spLocks noGrp="1"/>
          </p:cNvSpPr>
          <p:nvPr>
            <p:ph sz="half" idx="2"/>
          </p:nvPr>
        </p:nvSpPr>
        <p:spPr/>
        <p:txBody>
          <a:bodyPr/>
          <a:lstStyle/>
          <a:p>
            <a:r>
              <a:rPr lang="en-IN" dirty="0"/>
              <a:t>Communication Technology(CT) is the process of sending, receiving and exchanging information.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IN" dirty="0">
                <a:solidFill>
                  <a:srgbClr val="00B050"/>
                </a:solidFill>
              </a:rPr>
              <a:t>Role of ICT in Mathematics</a:t>
            </a:r>
          </a:p>
        </p:txBody>
      </p:sp>
      <p:sp>
        <p:nvSpPr>
          <p:cNvPr id="3" name="Content Placeholder 2"/>
          <p:cNvSpPr>
            <a:spLocks noGrp="1"/>
          </p:cNvSpPr>
          <p:nvPr>
            <p:ph idx="1"/>
          </p:nvPr>
        </p:nvSpPr>
        <p:spPr/>
        <p:txBody>
          <a:bodyPr/>
          <a:lstStyle/>
          <a:p>
            <a:r>
              <a:rPr lang="en-IN" sz="2800" dirty="0"/>
              <a:t>ICT is powerful resource for the mathematics. It provides benefits for the effective learning and teaching of Mathematics. Many ICT tool are developed for teaching and learning Mathematics. These tools are helpful for teacher and student for plan and reach the goal. Such tools make students the active participant in Mathematics learning. The nature of Mathematics has changed considerably because of the availability of ICT.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Application of ICT in mathematics Teaching</a:t>
            </a:r>
          </a:p>
        </p:txBody>
      </p:sp>
      <p:sp>
        <p:nvSpPr>
          <p:cNvPr id="3" name="Content Placeholder 2"/>
          <p:cNvSpPr>
            <a:spLocks noGrp="1"/>
          </p:cNvSpPr>
          <p:nvPr>
            <p:ph idx="1"/>
          </p:nvPr>
        </p:nvSpPr>
        <p:spPr/>
        <p:txBody>
          <a:bodyPr/>
          <a:lstStyle/>
          <a:p>
            <a:r>
              <a:rPr lang="en-IN" sz="2800" dirty="0"/>
              <a:t>Use of computers &amp; its technology in teaching &amp; learning mathematics:-</a:t>
            </a:r>
          </a:p>
          <a:p>
            <a:pPr>
              <a:buNone/>
            </a:pPr>
            <a:r>
              <a:rPr lang="en-IN" sz="2800" dirty="0"/>
              <a:t>   (a) MS-Word :- word processing program helps in writing text,assignments,practice and drill work &amp; Project work for students, prepare evaluation/Diagnostic test.</a:t>
            </a:r>
          </a:p>
          <a:p>
            <a:pPr>
              <a:buNone/>
            </a:pPr>
            <a:r>
              <a:rPr lang="en-IN" sz="2800" dirty="0"/>
              <a:t>(b) Correspondence with parents and exchanging views &amp; assignments with the help of Ms-Word.</a:t>
            </a:r>
          </a:p>
          <a:p>
            <a:pPr>
              <a:buNone/>
            </a:pPr>
            <a:r>
              <a:rPr lang="en-IN" sz="2800"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68412"/>
          </a:xfrm>
        </p:spPr>
        <p:txBody>
          <a:bodyPr/>
          <a:lstStyle/>
          <a:p>
            <a:r>
              <a:rPr lang="en-IN" dirty="0"/>
              <a:t>MS- Excel &amp; PowerPoint </a:t>
            </a:r>
          </a:p>
        </p:txBody>
      </p:sp>
      <p:sp>
        <p:nvSpPr>
          <p:cNvPr id="3" name="Content Placeholder 2"/>
          <p:cNvSpPr>
            <a:spLocks noGrp="1"/>
          </p:cNvSpPr>
          <p:nvPr>
            <p:ph idx="1"/>
          </p:nvPr>
        </p:nvSpPr>
        <p:spPr>
          <a:xfrm>
            <a:off x="457200" y="1357298"/>
            <a:ext cx="8229600" cy="4857784"/>
          </a:xfrm>
        </p:spPr>
        <p:txBody>
          <a:bodyPr/>
          <a:lstStyle/>
          <a:p>
            <a:endParaRPr lang="en-IN" sz="2800" dirty="0"/>
          </a:p>
          <a:p>
            <a:r>
              <a:rPr lang="en-IN" sz="2800" dirty="0"/>
              <a:t>Computer spreadsheets used in All level of School Curriculum.</a:t>
            </a:r>
          </a:p>
          <a:p>
            <a:r>
              <a:rPr lang="en-IN" sz="2800" dirty="0"/>
              <a:t>At elementary &amp; middle Grades:- Valuable tool for data collection analysis &amp; Presentation. E.g. Data Collected in a problem or Situation, Excel can be used for Displaying Bar graphs pie Graphs/diagrams of data</a:t>
            </a:r>
          </a:p>
          <a:p>
            <a:r>
              <a:rPr lang="en-IN" sz="2800" dirty="0"/>
              <a:t>At Middle Level:- Concept of Slope for investigating problems with Linear Functions.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457200" y="274638"/>
            <a:ext cx="8229600" cy="511156"/>
          </a:xfrm>
        </p:spPr>
        <p:txBody>
          <a:bodyPr/>
          <a:lstStyle/>
          <a:p>
            <a:r>
              <a:rPr lang="en-IN" dirty="0"/>
              <a:t>Contd.</a:t>
            </a:r>
          </a:p>
        </p:txBody>
      </p:sp>
      <p:sp>
        <p:nvSpPr>
          <p:cNvPr id="3" name="Content Placeholder 2"/>
          <p:cNvSpPr>
            <a:spLocks noGrp="1"/>
          </p:cNvSpPr>
          <p:nvPr>
            <p:ph idx="1"/>
          </p:nvPr>
        </p:nvSpPr>
        <p:spPr>
          <a:xfrm>
            <a:off x="457200" y="785794"/>
            <a:ext cx="8472518" cy="6786610"/>
          </a:xfrm>
        </p:spPr>
        <p:txBody>
          <a:bodyPr/>
          <a:lstStyle/>
          <a:p>
            <a:r>
              <a:rPr lang="en-IN" sz="2800" dirty="0"/>
              <a:t>At Sec Level:- To solve Numerical Problems like “What if” types for algebraic &amp; problem Solving. Helps students in data organization &amp; representation in graphical form- </a:t>
            </a:r>
            <a:r>
              <a:rPr lang="en-IN" sz="2800" dirty="0" err="1"/>
              <a:t>Bar,Pie</a:t>
            </a:r>
            <a:r>
              <a:rPr lang="en-IN" sz="2800" dirty="0"/>
              <a:t> graphs,Histogram,frequency distribution.</a:t>
            </a:r>
          </a:p>
          <a:p>
            <a:r>
              <a:rPr lang="en-IN" sz="2800" b="1" dirty="0">
                <a:solidFill>
                  <a:srgbClr val="FF0000"/>
                </a:solidFill>
              </a:rPr>
              <a:t>PowerPoint</a:t>
            </a:r>
            <a:r>
              <a:rPr lang="en-IN" sz="2800" dirty="0"/>
              <a:t> helps in preparing topics in teaching Presentation of teaching lessons using audio video aids(slides &amp; Transparencies)</a:t>
            </a:r>
          </a:p>
          <a:p>
            <a:r>
              <a:rPr lang="en-IN" sz="2800" b="1" dirty="0">
                <a:solidFill>
                  <a:srgbClr val="FF0000"/>
                </a:solidFill>
              </a:rPr>
              <a:t>MS Paint</a:t>
            </a:r>
            <a:r>
              <a:rPr lang="en-IN" sz="2800" dirty="0">
                <a:solidFill>
                  <a:srgbClr val="FF0000"/>
                </a:solidFill>
              </a:rPr>
              <a:t> </a:t>
            </a:r>
            <a:r>
              <a:rPr lang="en-IN" sz="2800" dirty="0"/>
              <a:t>helps in art of drawing –</a:t>
            </a:r>
            <a:r>
              <a:rPr lang="en-IN" sz="2800" dirty="0" err="1"/>
              <a:t>figures,patterns</a:t>
            </a:r>
            <a:r>
              <a:rPr lang="en-IN" sz="2800" dirty="0"/>
              <a:t> &amp; diagrams for various tasks in mathematics </a:t>
            </a:r>
            <a:r>
              <a:rPr lang="en-IN" sz="2800" dirty="0" err="1"/>
              <a:t>curriculumn</a:t>
            </a:r>
            <a:r>
              <a:rPr lang="en-IN" sz="2800" dirty="0"/>
              <a:t>.</a:t>
            </a:r>
          </a:p>
          <a:p>
            <a:endParaRPr lang="en-IN"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0"/>
            <a:ext cx="8229600" cy="1142984"/>
          </a:xfrm>
        </p:spPr>
        <p:txBody>
          <a:bodyPr/>
          <a:lstStyle/>
          <a:p>
            <a:r>
              <a:rPr lang="en-US" b="1" dirty="0">
                <a:solidFill>
                  <a:srgbClr val="C00000"/>
                </a:solidFill>
              </a:rPr>
              <a:t>Interactive White Boards/Smart Boards</a:t>
            </a:r>
          </a:p>
        </p:txBody>
      </p:sp>
      <p:sp>
        <p:nvSpPr>
          <p:cNvPr id="5123" name="Rectangle 3"/>
          <p:cNvSpPr>
            <a:spLocks noGrp="1" noChangeArrowheads="1"/>
          </p:cNvSpPr>
          <p:nvPr>
            <p:ph type="body" idx="1"/>
          </p:nvPr>
        </p:nvSpPr>
        <p:spPr>
          <a:xfrm>
            <a:off x="457200" y="1357298"/>
            <a:ext cx="7972452" cy="4929222"/>
          </a:xfrm>
        </p:spPr>
        <p:txBody>
          <a:bodyPr/>
          <a:lstStyle/>
          <a:p>
            <a:r>
              <a:rPr lang="en-US" sz="2800" dirty="0"/>
              <a:t>Electronic /Digital Boards helps in lecturing, Presentation, demonstration &amp; other activities related to teaching.(educational Software &amp; websites with help of Projector).</a:t>
            </a:r>
          </a:p>
          <a:p>
            <a:r>
              <a:rPr lang="en-US" sz="2800" dirty="0"/>
              <a:t>Helps teachers to demonstrate dynamic processes – construction of angles, triangles, quadrilaterals etc.</a:t>
            </a:r>
          </a:p>
          <a:p>
            <a:r>
              <a:rPr lang="en-US" sz="2800" dirty="0"/>
              <a:t>Interactive Geometry Software : eased the burden&amp; increased joy of teaching-learning geometry – Geometry sketch pad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296842"/>
          </a:xfrm>
        </p:spPr>
        <p:txBody>
          <a:bodyPr/>
          <a:lstStyle/>
          <a:p>
            <a:r>
              <a:rPr lang="en-US" dirty="0"/>
              <a:t>Contd.</a:t>
            </a:r>
          </a:p>
        </p:txBody>
      </p:sp>
      <p:sp>
        <p:nvSpPr>
          <p:cNvPr id="5123" name="Rectangle 3"/>
          <p:cNvSpPr>
            <a:spLocks noGrp="1" noChangeArrowheads="1"/>
          </p:cNvSpPr>
          <p:nvPr>
            <p:ph type="body" idx="1"/>
          </p:nvPr>
        </p:nvSpPr>
        <p:spPr>
          <a:xfrm>
            <a:off x="457200" y="785794"/>
            <a:ext cx="7829576" cy="5000660"/>
          </a:xfrm>
        </p:spPr>
        <p:txBody>
          <a:bodyPr/>
          <a:lstStyle/>
          <a:p>
            <a:r>
              <a:rPr lang="en-US" sz="2800" dirty="0"/>
              <a:t>Used to investigate all geometric contents of Sr. Sec. Curriculum.</a:t>
            </a:r>
          </a:p>
          <a:p>
            <a:r>
              <a:rPr lang="en-US" sz="2800" dirty="0"/>
              <a:t>Helps(Sketch Pad) to derive results in relation to following –1. Sum of measures of angles of any Triangle. 2. Three medians in a Triangle. 3. Joining of midpoints of sides of a Quadrilateral.</a:t>
            </a:r>
          </a:p>
          <a:p>
            <a:r>
              <a:rPr lang="en-US" sz="2800" dirty="0"/>
              <a:t>Helps in drawing more </a:t>
            </a:r>
            <a:r>
              <a:rPr lang="en-US" sz="2800" dirty="0" err="1"/>
              <a:t>precise,complex</a:t>
            </a:r>
            <a:r>
              <a:rPr lang="en-US" sz="2800" dirty="0"/>
              <a:t> figures without having to erase/redraw for deriving valid generalization.</a:t>
            </a:r>
          </a:p>
          <a:p>
            <a:pPr>
              <a:buNone/>
            </a:pPr>
            <a:endParaRPr lang="en-US" sz="2800" dirty="0"/>
          </a:p>
          <a:p>
            <a:endParaRPr lang="en-US" sz="2800" dirty="0"/>
          </a:p>
        </p:txBody>
      </p:sp>
    </p:spTree>
  </p:cSld>
  <p:clrMapOvr>
    <a:masterClrMapping/>
  </p:clrMapOvr>
</p:sld>
</file>

<file path=ppt/theme/theme1.xml><?xml version="1.0" encoding="utf-8"?>
<a:theme xmlns:a="http://schemas.openxmlformats.org/drawingml/2006/main" name="Template">
  <a:themeElements>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2574</TotalTime>
  <Pages>0</Pages>
  <Words>1084</Words>
  <Characters>0</Characters>
  <Application>Microsoft Office PowerPoint</Application>
  <DocSecurity>0</DocSecurity>
  <PresentationFormat>On-screen Show (4:3)</PresentationFormat>
  <Lines>0</Lines>
  <Paragraphs>104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Template</vt:lpstr>
      <vt:lpstr>Application of ICT in Teaching of Mathematics</vt:lpstr>
      <vt:lpstr>Information and Communication Technology(ICT)</vt:lpstr>
      <vt:lpstr>Information Communication technology</vt:lpstr>
      <vt:lpstr>Role of ICT in Mathematics</vt:lpstr>
      <vt:lpstr>Application of ICT in mathematics Teaching</vt:lpstr>
      <vt:lpstr>MS- Excel &amp; PowerPoint </vt:lpstr>
      <vt:lpstr>Contd.</vt:lpstr>
      <vt:lpstr>Interactive White Boards/Smart Boards</vt:lpstr>
      <vt:lpstr>Contd.</vt:lpstr>
      <vt:lpstr>Contd.</vt:lpstr>
      <vt:lpstr>Contd.</vt:lpstr>
      <vt:lpstr>Contd.</vt:lpstr>
      <vt:lpstr>Importance of ICT </vt:lpstr>
      <vt:lpstr>Dimensions of Technology Strategies use in teaching-Learning</vt:lpstr>
      <vt:lpstr>Virtual Learning</vt:lpstr>
      <vt:lpstr>Blended Learning</vt:lpstr>
      <vt:lpstr>BLOGS </vt:lpstr>
      <vt:lpstr>Collaborative Learning</vt:lpstr>
      <vt:lpstr>Wiki</vt:lpstr>
      <vt:lpstr>M-learning / mobile learning</vt:lpstr>
      <vt:lpstr>PowerPoint Presentation</vt:lpstr>
    </vt:vector>
  </TitlesOfParts>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ANIRUDH</dc:creator>
  <cp:lastModifiedBy>Kiran Malik</cp:lastModifiedBy>
  <cp:revision>99</cp:revision>
  <dcterms:created xsi:type="dcterms:W3CDTF">2013-04-08T06:31:37Z</dcterms:created>
  <dcterms:modified xsi:type="dcterms:W3CDTF">2020-03-31T07:05:48Z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1033-9.1.0.4056</vt:lpwstr>
  </property>
</Properties>
</file>